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8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9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5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5ABB-5C46-D0A7-9D18-86811D20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chemeClr val="tx1"/>
                </a:solidFill>
              </a:rPr>
              <a:t>Annotating predicates for the Mandarin conversation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24B1F-C9A2-C239-6F8C-5B740BEA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endParaRPr lang="en-HK" sz="20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7129FEC-CD9D-C17F-44DB-F99415A07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2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575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Step 2: Does the verb belong to a complex sentence, and we determine what the subject refers to with reference to this other part of the complex sentence?</a:t>
            </a:r>
          </a:p>
          <a:p>
            <a:pPr marL="666900" lvl="1" indent="-342900">
              <a:buFont typeface="+mj-lt"/>
              <a:buAutoNum type="alphaUcPeriod"/>
            </a:pPr>
            <a:r>
              <a:rPr lang="en-US" sz="2400" dirty="0"/>
              <a:t>Subordinate (</a:t>
            </a:r>
            <a:r>
              <a:rPr lang="zh-TW" altLang="en-US" sz="2400" dirty="0"/>
              <a:t>從屬關係</a:t>
            </a:r>
            <a:r>
              <a:rPr lang="en-HK" altLang="zh-TW" sz="2400" dirty="0"/>
              <a:t>, </a:t>
            </a:r>
            <a:r>
              <a:rPr lang="en-HK" altLang="zh-TW" sz="2400" b="1" dirty="0"/>
              <a:t>S</a:t>
            </a:r>
            <a:r>
              <a:rPr lang="en-HK" altLang="zh-TW" sz="2400" dirty="0"/>
              <a:t>): If the two clauses have </a:t>
            </a:r>
            <a:r>
              <a:rPr lang="en-HK" altLang="zh-TW" sz="2400" u="sng" dirty="0"/>
              <a:t>unequal</a:t>
            </a:r>
            <a:r>
              <a:rPr lang="en-HK" altLang="zh-TW" sz="2400" dirty="0"/>
              <a:t> status, and the interpretation of the  then you should tag the subordinate clause with this. </a:t>
            </a:r>
            <a:r>
              <a:rPr lang="zh-TW" altLang="en-US" sz="2400" dirty="0"/>
              <a:t>如果</a:t>
            </a:r>
            <a:r>
              <a:rPr lang="zh-TW" altLang="en-US" sz="2400" b="1" u="sng" dirty="0"/>
              <a:t>想</a:t>
            </a:r>
            <a:r>
              <a:rPr lang="zh-TW" altLang="en-US" sz="2400" dirty="0"/>
              <a:t>去的話，你就去吧。 想 </a:t>
            </a:r>
            <a:r>
              <a:rPr lang="en-HK" altLang="zh-TW" sz="2400" dirty="0"/>
              <a:t>should be tagged S</a:t>
            </a:r>
          </a:p>
          <a:p>
            <a:pPr marL="594000" lvl="2" indent="0">
              <a:buNone/>
            </a:pPr>
            <a:r>
              <a:rPr lang="en-HK" sz="2000" dirty="0"/>
              <a:t>This includes relative clauses: &lt;0&gt;</a:t>
            </a:r>
            <a:r>
              <a:rPr lang="zh-TW" altLang="en-US" sz="2000" dirty="0"/>
              <a:t>喜歡</a:t>
            </a:r>
            <a:r>
              <a:rPr lang="zh-TW" altLang="en-US" sz="2000" b="1" u="sng" dirty="0"/>
              <a:t>上學</a:t>
            </a:r>
            <a:r>
              <a:rPr lang="zh-TW" altLang="en-US" sz="2000" dirty="0"/>
              <a:t>的人 </a:t>
            </a:r>
            <a:r>
              <a:rPr lang="en-HK" altLang="zh-TW" sz="2000" dirty="0"/>
              <a:t>&gt; </a:t>
            </a:r>
            <a:r>
              <a:rPr lang="zh-TW" altLang="en-US" sz="2000" dirty="0"/>
              <a:t>上學 </a:t>
            </a:r>
            <a:r>
              <a:rPr lang="en-HK" altLang="zh-TW" sz="2000" dirty="0"/>
              <a:t>should be tagged as </a:t>
            </a:r>
            <a:r>
              <a:rPr lang="en-HK" altLang="zh-TW" sz="2000" b="1" dirty="0"/>
              <a:t>S</a:t>
            </a:r>
            <a:r>
              <a:rPr lang="zh-TW" altLang="en-US" sz="2000" dirty="0"/>
              <a:t> </a:t>
            </a:r>
            <a:endParaRPr lang="en-US" sz="2000" dirty="0"/>
          </a:p>
          <a:p>
            <a:pPr marL="666900" lvl="1" indent="-342900">
              <a:buFont typeface="+mj-lt"/>
              <a:buAutoNum type="alphaUcPeriod"/>
            </a:pPr>
            <a:r>
              <a:rPr lang="en-US" sz="2400" dirty="0"/>
              <a:t>Coordinate</a:t>
            </a:r>
            <a:r>
              <a:rPr lang="zh-TW" altLang="en-US" sz="2400" dirty="0"/>
              <a:t> </a:t>
            </a:r>
            <a:r>
              <a:rPr lang="en-US" sz="2400" dirty="0"/>
              <a:t>(</a:t>
            </a:r>
            <a:r>
              <a:rPr lang="zh-TW" altLang="en-US" sz="2400" dirty="0"/>
              <a:t>並列關係</a:t>
            </a:r>
            <a:r>
              <a:rPr lang="en-HK" altLang="zh-TW" sz="2400" dirty="0"/>
              <a:t>, </a:t>
            </a:r>
            <a:r>
              <a:rPr lang="en-HK" altLang="zh-TW" sz="2400" b="1" dirty="0"/>
              <a:t>C</a:t>
            </a:r>
            <a:r>
              <a:rPr lang="en-HK" altLang="zh-TW" sz="2400" dirty="0"/>
              <a:t>): The two clauses have equal status and are separated by a conjunction (</a:t>
            </a:r>
            <a:r>
              <a:rPr lang="zh-TW" altLang="en-US" sz="2400" dirty="0"/>
              <a:t>連詞</a:t>
            </a:r>
            <a:r>
              <a:rPr lang="en-HK" altLang="zh-TW" sz="2400" dirty="0"/>
              <a:t>). </a:t>
            </a:r>
            <a:r>
              <a:rPr lang="zh-TW" altLang="en-US" sz="2400" dirty="0"/>
              <a:t>他喜歡吃蘋果，而且每天都</a:t>
            </a:r>
            <a:r>
              <a:rPr lang="zh-TW" altLang="en-US" sz="2400" b="1" u="sng" dirty="0"/>
              <a:t>吃</a:t>
            </a:r>
            <a:r>
              <a:rPr lang="zh-TW" altLang="en-US" sz="2400" dirty="0"/>
              <a:t>。</a:t>
            </a:r>
            <a:endParaRPr lang="en-HK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4592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Step 3: Is the verb an answer to the previous clause?</a:t>
            </a:r>
          </a:p>
          <a:p>
            <a:pPr marL="324000" lvl="1" indent="0">
              <a:buNone/>
            </a:pPr>
            <a:r>
              <a:rPr lang="en-US" sz="2400" dirty="0"/>
              <a:t>Answer (A): The </a:t>
            </a:r>
            <a:r>
              <a:rPr lang="en-HK" sz="2400" dirty="0"/>
              <a:t>current clause is an answer to the previous clause. E.g. </a:t>
            </a:r>
            <a:r>
              <a:rPr lang="zh-TW" altLang="en-US" sz="2400" dirty="0"/>
              <a:t>你喜歡吃蘋果嗎</a:t>
            </a:r>
            <a:r>
              <a:rPr lang="en-US" altLang="zh-TW" sz="2400" dirty="0"/>
              <a:t>?</a:t>
            </a:r>
            <a:r>
              <a:rPr lang="zh-TW" altLang="en-US" sz="2400" dirty="0"/>
              <a:t> </a:t>
            </a:r>
            <a:r>
              <a:rPr lang="zh-TW" altLang="en-US" sz="2400" b="1" u="sng" dirty="0"/>
              <a:t>喜歡</a:t>
            </a:r>
            <a:r>
              <a:rPr lang="en-HK" altLang="zh-TW" sz="2400" dirty="0"/>
              <a:t>. 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Step 4: Any other case: </a:t>
            </a:r>
            <a:r>
              <a:rPr lang="en-US" sz="2800" b="1" dirty="0"/>
              <a:t>D (No integration)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92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2BE5-9351-0C56-BADA-1D5D5D9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Integration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E489-2B68-7B27-C173-0F21E47B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82217"/>
            <a:ext cx="11029615" cy="376457"/>
          </a:xfrm>
        </p:spPr>
        <p:txBody>
          <a:bodyPr/>
          <a:lstStyle/>
          <a:p>
            <a:r>
              <a:rPr lang="zh-TW" altLang="en-US">
                <a:solidFill>
                  <a:srgbClr val="FF0000"/>
                </a:solidFill>
              </a:rPr>
              <a:t>我</a:t>
            </a:r>
            <a:r>
              <a:rPr lang="zh-TW" altLang="en-US"/>
              <a:t> 很 </a:t>
            </a:r>
            <a:r>
              <a:rPr lang="zh-TW" altLang="en-US" u="sng"/>
              <a:t>喜歡</a:t>
            </a:r>
            <a:r>
              <a:rPr lang="zh-TW" altLang="en-US"/>
              <a:t> </a:t>
            </a:r>
            <a:r>
              <a:rPr lang="en-HK" altLang="zh-TW">
                <a:solidFill>
                  <a:srgbClr val="FF0000"/>
                </a:solidFill>
              </a:rPr>
              <a:t>&lt;0&gt;</a:t>
            </a:r>
            <a:r>
              <a:rPr lang="en-HK" altLang="zh-TW"/>
              <a:t> </a:t>
            </a:r>
            <a:r>
              <a:rPr lang="zh-TW" altLang="en-US" u="sng"/>
              <a:t>看</a:t>
            </a:r>
            <a:r>
              <a:rPr lang="zh-TW" altLang="en-US"/>
              <a:t> 電影， 因為 </a:t>
            </a:r>
            <a:r>
              <a:rPr lang="en-HK" altLang="zh-TW">
                <a:solidFill>
                  <a:srgbClr val="FF0000"/>
                </a:solidFill>
              </a:rPr>
              <a:t>&lt;0&gt;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zh-TW" altLang="en-US"/>
              <a:t>很 </a:t>
            </a:r>
            <a:r>
              <a:rPr lang="zh-TW" altLang="en-US" u="sng"/>
              <a:t>好看</a:t>
            </a:r>
            <a:r>
              <a:rPr lang="en-HK" altLang="zh-TW"/>
              <a:t> </a:t>
            </a:r>
            <a:endParaRPr lang="en-US" altLang="zh-TW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316BA-FA6A-372C-0CB1-2E402638BEFC}"/>
              </a:ext>
            </a:extLst>
          </p:cNvPr>
          <p:cNvSpPr txBox="1">
            <a:spLocks/>
          </p:cNvSpPr>
          <p:nvPr/>
        </p:nvSpPr>
        <p:spPr>
          <a:xfrm>
            <a:off x="512182" y="3536254"/>
            <a:ext cx="11029615" cy="376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dirty="0">
                <a:solidFill>
                  <a:srgbClr val="FF0000"/>
                </a:solidFill>
              </a:rPr>
              <a:t>&lt;0&gt; </a:t>
            </a:r>
            <a:r>
              <a:rPr lang="zh-TW" altLang="en-US" u="sng" dirty="0"/>
              <a:t>講述</a:t>
            </a:r>
            <a:r>
              <a:rPr lang="zh-TW" altLang="en-US" dirty="0"/>
              <a:t> 人民 生活 的 電影，　</a:t>
            </a:r>
            <a:r>
              <a:rPr lang="zh-TW" altLang="en-US" dirty="0">
                <a:solidFill>
                  <a:srgbClr val="FF0000"/>
                </a:solidFill>
              </a:rPr>
              <a:t>我</a:t>
            </a:r>
            <a:r>
              <a:rPr lang="zh-TW" altLang="en-US" dirty="0"/>
              <a:t> 都 </a:t>
            </a:r>
            <a:r>
              <a:rPr lang="zh-TW" altLang="en-US" u="sng" dirty="0"/>
              <a:t>愛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 </a:t>
            </a:r>
            <a:r>
              <a:rPr lang="zh-TW" altLang="en-US" u="sng" dirty="0"/>
              <a:t>看</a:t>
            </a:r>
            <a:r>
              <a:rPr lang="zh-TW" altLang="en-US" dirty="0"/>
              <a:t> 。</a:t>
            </a:r>
            <a:endParaRPr lang="en-US" altLang="zh-TW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3F87E6-13C8-B121-011B-48BAC1038B4E}"/>
              </a:ext>
            </a:extLst>
          </p:cNvPr>
          <p:cNvSpPr/>
          <p:nvPr/>
        </p:nvSpPr>
        <p:spPr>
          <a:xfrm>
            <a:off x="1423359" y="275689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D41740-F281-DF79-AC67-2747D951DD24}"/>
              </a:ext>
            </a:extLst>
          </p:cNvPr>
          <p:cNvSpPr/>
          <p:nvPr/>
        </p:nvSpPr>
        <p:spPr>
          <a:xfrm>
            <a:off x="2352136" y="276690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E34E81-658B-72D2-C0A5-D231828F6B90}"/>
              </a:ext>
            </a:extLst>
          </p:cNvPr>
          <p:cNvSpPr/>
          <p:nvPr/>
        </p:nvSpPr>
        <p:spPr>
          <a:xfrm>
            <a:off x="4552593" y="275689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DF6393-0E24-B4C0-FC98-8EA1F6002A2A}"/>
              </a:ext>
            </a:extLst>
          </p:cNvPr>
          <p:cNvSpPr/>
          <p:nvPr/>
        </p:nvSpPr>
        <p:spPr>
          <a:xfrm>
            <a:off x="1345721" y="3969116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160EA4-6EA3-0176-E966-A812C8C705E5}"/>
              </a:ext>
            </a:extLst>
          </p:cNvPr>
          <p:cNvSpPr/>
          <p:nvPr/>
        </p:nvSpPr>
        <p:spPr>
          <a:xfrm>
            <a:off x="4345559" y="394433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Ｄ</a:t>
            </a:r>
            <a:endParaRPr lang="en-HK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5A8413-3F67-A885-F36C-1A8F8D4B0090}"/>
              </a:ext>
            </a:extLst>
          </p:cNvPr>
          <p:cNvSpPr/>
          <p:nvPr/>
        </p:nvSpPr>
        <p:spPr>
          <a:xfrm>
            <a:off x="5096778" y="3938990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Ｍ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E558A1-DED8-5604-3762-9216E97BAD9C}"/>
              </a:ext>
            </a:extLst>
          </p:cNvPr>
          <p:cNvSpPr txBox="1">
            <a:spLocks/>
          </p:cNvSpPr>
          <p:nvPr/>
        </p:nvSpPr>
        <p:spPr>
          <a:xfrm>
            <a:off x="512181" y="4635264"/>
            <a:ext cx="11029615" cy="376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 </a:t>
            </a:r>
            <a:r>
              <a:rPr lang="zh-TW" altLang="en-US" dirty="0">
                <a:solidFill>
                  <a:srgbClr val="FF0000"/>
                </a:solidFill>
              </a:rPr>
              <a:t>你</a:t>
            </a:r>
            <a:r>
              <a:rPr lang="zh-TW" altLang="en-US" dirty="0"/>
              <a:t> </a:t>
            </a:r>
            <a:r>
              <a:rPr lang="zh-TW" altLang="en-US" u="sng" dirty="0"/>
              <a:t>想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u="sng" dirty="0"/>
              <a:t>去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en-HK" altLang="zh-TW" dirty="0"/>
              <a:t> </a:t>
            </a:r>
            <a:r>
              <a:rPr lang="zh-TW" altLang="en-US" u="sng" dirty="0"/>
              <a:t>看</a:t>
            </a:r>
            <a:r>
              <a:rPr lang="zh-TW" altLang="en-US" dirty="0"/>
              <a:t> 的話，就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zh-TW" altLang="en-US" dirty="0"/>
              <a:t> </a:t>
            </a:r>
            <a:r>
              <a:rPr lang="zh-TW" altLang="en-US" u="sng" dirty="0"/>
              <a:t>去 </a:t>
            </a:r>
            <a:r>
              <a:rPr lang="zh-TW" altLang="en-US" dirty="0"/>
              <a:t>吧。</a:t>
            </a:r>
            <a:endParaRPr lang="en-HK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C077E6-82B9-A55A-2411-85EC94210683}"/>
              </a:ext>
            </a:extLst>
          </p:cNvPr>
          <p:cNvSpPr/>
          <p:nvPr/>
        </p:nvSpPr>
        <p:spPr>
          <a:xfrm>
            <a:off x="1552755" y="5076164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Ｄ</a:t>
            </a:r>
            <a:endParaRPr lang="en-HK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84C310-3E34-5435-686B-213DE34886A1}"/>
              </a:ext>
            </a:extLst>
          </p:cNvPr>
          <p:cNvSpPr/>
          <p:nvPr/>
        </p:nvSpPr>
        <p:spPr>
          <a:xfrm>
            <a:off x="2283125" y="5074906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73C3A4-E536-CE23-2238-6BF365FE3595}"/>
              </a:ext>
            </a:extLst>
          </p:cNvPr>
          <p:cNvSpPr/>
          <p:nvPr/>
        </p:nvSpPr>
        <p:spPr>
          <a:xfrm>
            <a:off x="2981864" y="507490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02E193-635A-C89F-F1D6-96AA5215A9B4}"/>
              </a:ext>
            </a:extLst>
          </p:cNvPr>
          <p:cNvSpPr/>
          <p:nvPr/>
        </p:nvSpPr>
        <p:spPr>
          <a:xfrm>
            <a:off x="4552593" y="5074904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926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F81E-9A9A-C0EC-C4C7-A91931B8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AD23-8F10-81EF-857E-57275783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Import tag_step2.json into your file, similar to what you did with tag_step1.json</a:t>
            </a:r>
          </a:p>
        </p:txBody>
      </p:sp>
    </p:spTree>
    <p:extLst>
      <p:ext uri="{BB962C8B-B14F-4D97-AF65-F5344CB8AC3E}">
        <p14:creationId xmlns:p14="http://schemas.microsoft.com/office/powerpoint/2010/main" val="33569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D00D8-3826-51F3-7264-E96148FB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163B-89B1-54AD-DF91-42D31DB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Go to Unit &gt; Translation for this</a:t>
            </a:r>
          </a:p>
          <a:p>
            <a:r>
              <a:rPr lang="en-HK">
                <a:solidFill>
                  <a:srgbClr val="FFFFFF"/>
                </a:solidFill>
              </a:rPr>
              <a:t>You technically only need to translate lines (intonation units) where there is a subject, but most lines will have one, so it’s probably easier to just translate everything</a:t>
            </a:r>
          </a:p>
        </p:txBody>
      </p:sp>
      <p:pic>
        <p:nvPicPr>
          <p:cNvPr id="4" name="Rezonator 1.3.2 - NCCU-TM049_Zhiyu.rez 2023-11-03 15-07-49">
            <a:hlinkClick r:id="" action="ppaction://media"/>
            <a:extLst>
              <a:ext uri="{FF2B5EF4-FFF2-40B4-BE49-F238E27FC236}">
                <a16:creationId xmlns:a16="http://schemas.microsoft.com/office/drawing/2014/main" id="{005D8B85-EE1B-7891-0E6E-105E6BE7A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9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3DD0-B06C-B2E4-049C-40383638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predicates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69F1B9-24E8-BEDD-C187-FBF5363A3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Translate the verb in the Gloss column within Chunks.</a:t>
            </a:r>
          </a:p>
          <a:p>
            <a:r>
              <a:rPr lang="en-US" dirty="0">
                <a:solidFill>
                  <a:srgbClr val="FFFFFF"/>
                </a:solidFill>
              </a:rPr>
              <a:t>Just put all the verbs in the present tense. No need to use the correct tense.</a:t>
            </a:r>
          </a:p>
        </p:txBody>
      </p:sp>
      <p:pic>
        <p:nvPicPr>
          <p:cNvPr id="4" name="Rezonator 1.3.2 - NCCU-TM049_Zhiyu.rez 2023-11-03 15-10-43">
            <a:hlinkClick r:id="" action="ppaction://media"/>
            <a:extLst>
              <a:ext uri="{FF2B5EF4-FFF2-40B4-BE49-F238E27FC236}">
                <a16:creationId xmlns:a16="http://schemas.microsoft.com/office/drawing/2014/main" id="{2108B3F8-D771-246B-D7F7-6C8695806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B283-90FB-481B-7A7D-A091D17D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Identifying moods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025-5D93-CCC0-ADAB-BC167B70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If the verb belongs to an imperative (i.e. command), put the letter I under Mood.</a:t>
            </a:r>
          </a:p>
          <a:p>
            <a:r>
              <a:rPr lang="en-HK">
                <a:solidFill>
                  <a:srgbClr val="FFFFFF"/>
                </a:solidFill>
              </a:rPr>
              <a:t>Otherwise put C.</a:t>
            </a:r>
          </a:p>
        </p:txBody>
      </p:sp>
      <p:pic>
        <p:nvPicPr>
          <p:cNvPr id="4" name="Rezonator 1.3.2 - NCCU-TM049_Zhiyu.rez 2023-11-03 15-13-22">
            <a:hlinkClick r:id="" action="ppaction://media"/>
            <a:extLst>
              <a:ext uri="{FF2B5EF4-FFF2-40B4-BE49-F238E27FC236}">
                <a16:creationId xmlns:a16="http://schemas.microsoft.com/office/drawing/2014/main" id="{05232590-DB54-B2FE-1D6E-6C375182E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EF9E-15EF-7319-3CE0-83949443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Impersonal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503B-67F9-1AB0-747C-D61B0615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HK" dirty="0"/>
              <a:t>If a verb is impersonal, i.e. there is no real subject (e.g. </a:t>
            </a:r>
            <a:r>
              <a:rPr lang="ja-JP" altLang="en-US" dirty="0"/>
              <a:t>今</a:t>
            </a:r>
            <a:r>
              <a:rPr lang="zh-TW" altLang="en-US" dirty="0"/>
              <a:t>天很熱</a:t>
            </a:r>
            <a:r>
              <a:rPr lang="en-US" altLang="zh-TW" dirty="0"/>
              <a:t>), put Y there.</a:t>
            </a:r>
          </a:p>
          <a:p>
            <a:r>
              <a:rPr lang="en-US" dirty="0"/>
              <a:t>Otherwise put N. (You can leave blank if it’s N; we’ll add the Ns back programmatically)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06F5-AA3D-112E-A862-8E2B553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0" y="4867926"/>
            <a:ext cx="3247704" cy="9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61A6C-A141-2622-D21F-0E5F7A2E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altLang="zh-TW" sz="4000">
                <a:solidFill>
                  <a:schemeClr val="accent1"/>
                </a:solidFill>
              </a:rPr>
              <a:t>FAlseStart</a:t>
            </a:r>
            <a:endParaRPr lang="en-HK" sz="400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7E2F-59E1-EF72-8D60-6FEEEB23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HK" sz="2000" dirty="0"/>
              <a:t>Put Y under </a:t>
            </a:r>
            <a:r>
              <a:rPr lang="en-HK" sz="2000" dirty="0" err="1"/>
              <a:t>FalseStart</a:t>
            </a:r>
            <a:r>
              <a:rPr lang="en-HK" sz="2000" dirty="0"/>
              <a:t> if the verb is part of something that was not finished, e.g. </a:t>
            </a:r>
            <a:r>
              <a:rPr lang="zh-TW" altLang="en-US" sz="2000" dirty="0"/>
              <a:t>我喜歡</a:t>
            </a:r>
            <a:r>
              <a:rPr lang="en-HK" altLang="zh-TW" sz="2000" dirty="0"/>
              <a:t>- </a:t>
            </a:r>
            <a:r>
              <a:rPr lang="zh-TW" altLang="en-US" sz="2000" dirty="0"/>
              <a:t>我喜歡吃蘋果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182460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9FD6-7D57-EE1B-FEFD-BC149508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General idea of integration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C6B-9B29-6129-F2EB-4FD2835E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Integration = When people figure out what the subject of this refers to, do they do this with reference to arguments of other verbs in the same sentence?</a:t>
            </a:r>
          </a:p>
        </p:txBody>
      </p:sp>
    </p:spTree>
    <p:extLst>
      <p:ext uri="{BB962C8B-B14F-4D97-AF65-F5344CB8AC3E}">
        <p14:creationId xmlns:p14="http://schemas.microsoft.com/office/powerpoint/2010/main" val="199907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400" dirty="0"/>
              <a:t>Step 1: Is the verb in the same clause (</a:t>
            </a:r>
            <a:r>
              <a:rPr lang="zh-TW" altLang="en-US" sz="2400" dirty="0"/>
              <a:t>小句</a:t>
            </a:r>
            <a:r>
              <a:rPr lang="en-HK" altLang="zh-TW" sz="2400" dirty="0"/>
              <a:t>) as another verb, and has its subject determined by that other verb</a:t>
            </a:r>
            <a:r>
              <a:rPr lang="en-HK" sz="2400" dirty="0"/>
              <a:t>?</a:t>
            </a:r>
            <a:endParaRPr lang="en-US" sz="2400" dirty="0"/>
          </a:p>
          <a:p>
            <a:pPr marL="666900" lvl="1" indent="-342900">
              <a:buFont typeface="+mj-lt"/>
              <a:buAutoNum type="arabicPeriod"/>
            </a:pPr>
            <a:r>
              <a:rPr lang="en-US" sz="2000" dirty="0" err="1"/>
              <a:t>Obligatory_Coref</a:t>
            </a:r>
            <a:r>
              <a:rPr lang="en-US" sz="2000" dirty="0"/>
              <a:t> (</a:t>
            </a:r>
            <a:r>
              <a:rPr lang="en-US" sz="2000" b="1" dirty="0"/>
              <a:t>M</a:t>
            </a:r>
            <a:r>
              <a:rPr lang="en-US" sz="2000" dirty="0"/>
              <a:t>): </a:t>
            </a:r>
            <a:r>
              <a:rPr lang="en-HK" sz="2000" dirty="0"/>
              <a:t>Grammatically, the two verbs are integrated into one clause, where the argument in the first verb is </a:t>
            </a:r>
            <a:r>
              <a:rPr lang="en-HK" sz="2000" b="1" u="sng" dirty="0"/>
              <a:t>always</a:t>
            </a:r>
            <a:r>
              <a:rPr lang="en-HK" sz="2000" dirty="0"/>
              <a:t> the subject of the second verb. E.g. </a:t>
            </a:r>
            <a:r>
              <a:rPr lang="zh-TW" altLang="en-US" sz="2000" dirty="0"/>
              <a:t>我幫你</a:t>
            </a:r>
            <a:r>
              <a:rPr lang="zh-TW" altLang="en-US" sz="2000" b="1" u="sng" dirty="0"/>
              <a:t>找</a:t>
            </a:r>
            <a:r>
              <a:rPr lang="zh-TW" altLang="en-US" sz="2000" dirty="0"/>
              <a:t>考古題 </a:t>
            </a:r>
            <a:r>
              <a:rPr lang="en-HK" altLang="zh-TW" sz="2000" dirty="0"/>
              <a:t>– the subject</a:t>
            </a:r>
            <a:r>
              <a:rPr lang="zh-TW" altLang="en-US" sz="2000" dirty="0"/>
              <a:t> </a:t>
            </a:r>
            <a:r>
              <a:rPr lang="en-HK" altLang="zh-TW" sz="2000" dirty="0"/>
              <a:t>of</a:t>
            </a:r>
            <a:r>
              <a:rPr lang="zh-TW" altLang="en-US" sz="2000" dirty="0"/>
              <a:t> 找</a:t>
            </a:r>
            <a:r>
              <a:rPr lang="en-US" altLang="zh-TW" sz="2000" dirty="0"/>
              <a:t> is always the subject of </a:t>
            </a:r>
            <a:r>
              <a:rPr lang="zh-TW" altLang="en-US" sz="2000" dirty="0"/>
              <a:t>幫</a:t>
            </a:r>
            <a:r>
              <a:rPr lang="en-HK" altLang="zh-TW" sz="2000" dirty="0"/>
              <a:t>, we can’t have a situation where we say </a:t>
            </a:r>
            <a:r>
              <a:rPr lang="zh-TW" altLang="en-US" sz="2000" dirty="0"/>
              <a:t>我幫你</a:t>
            </a:r>
            <a:r>
              <a:rPr lang="zh-TW" altLang="en-US" sz="2000" b="1" u="sng" dirty="0"/>
              <a:t>找</a:t>
            </a:r>
            <a:r>
              <a:rPr lang="zh-TW" altLang="en-US" sz="2000" dirty="0"/>
              <a:t>考古題 </a:t>
            </a:r>
            <a:r>
              <a:rPr lang="en-HK" altLang="zh-TW" sz="2000" dirty="0"/>
              <a:t>but the person who does the searching is the </a:t>
            </a:r>
            <a:r>
              <a:rPr lang="zh-TW" altLang="en-US" sz="2000" dirty="0"/>
              <a:t>你</a:t>
            </a:r>
            <a:r>
              <a:rPr lang="en-HK" altLang="zh-TW" sz="2000" dirty="0"/>
              <a:t>. So we put M for </a:t>
            </a:r>
            <a:r>
              <a:rPr lang="zh-TW" altLang="en-US" sz="2000" dirty="0"/>
              <a:t>找</a:t>
            </a:r>
            <a:r>
              <a:rPr lang="en-HK" altLang="zh-TW" sz="2000" dirty="0"/>
              <a:t>.</a:t>
            </a:r>
            <a:endParaRPr lang="en-US" sz="2000" dirty="0"/>
          </a:p>
          <a:p>
            <a:pPr marL="666900" lvl="1" indent="-342900">
              <a:buFont typeface="+mj-lt"/>
              <a:buAutoNum type="arabicPeriod"/>
            </a:pPr>
            <a:r>
              <a:rPr lang="en-US" sz="2000" dirty="0" err="1"/>
              <a:t>No_Obligatory_Coref</a:t>
            </a:r>
            <a:r>
              <a:rPr lang="en-US" sz="2000" dirty="0"/>
              <a:t> (</a:t>
            </a:r>
            <a:r>
              <a:rPr lang="en-US" sz="2000" b="1" dirty="0"/>
              <a:t>N</a:t>
            </a:r>
            <a:r>
              <a:rPr lang="en-US" sz="2000" dirty="0"/>
              <a:t>)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Similar to M, but coreference is </a:t>
            </a:r>
            <a:r>
              <a:rPr lang="en-US" altLang="zh-TW" sz="2000" b="1" u="sng" dirty="0"/>
              <a:t>not necessary</a:t>
            </a:r>
            <a:r>
              <a:rPr lang="en-US" altLang="zh-TW" sz="2000" dirty="0"/>
              <a:t>. E.g. </a:t>
            </a:r>
            <a:r>
              <a:rPr lang="zh-TW" altLang="en-US" sz="2000" dirty="0"/>
              <a:t>我想</a:t>
            </a:r>
            <a:r>
              <a:rPr lang="zh-TW" altLang="en-US" sz="2000" b="1" u="sng" dirty="0"/>
              <a:t>去</a:t>
            </a:r>
            <a:r>
              <a:rPr lang="zh-TW" altLang="en-US" sz="2000" dirty="0"/>
              <a:t> </a:t>
            </a:r>
            <a:r>
              <a:rPr lang="en-HK" altLang="zh-TW" sz="2000" dirty="0"/>
              <a:t>vs </a:t>
            </a:r>
            <a:r>
              <a:rPr lang="zh-TW" altLang="en-US" sz="2000" dirty="0"/>
              <a:t>我想你</a:t>
            </a:r>
            <a:r>
              <a:rPr lang="zh-TW" altLang="en-US" sz="2000" b="1" dirty="0"/>
              <a:t>去</a:t>
            </a:r>
            <a:r>
              <a:rPr lang="zh-TW" altLang="en-US" sz="2000" dirty="0"/>
              <a:t> </a:t>
            </a:r>
            <a:r>
              <a:rPr lang="en-US" altLang="zh-TW" sz="2000" dirty="0"/>
              <a:t>–</a:t>
            </a:r>
            <a:r>
              <a:rPr lang="zh-TW" altLang="en-US" sz="2000" dirty="0"/>
              <a:t> </a:t>
            </a:r>
            <a:r>
              <a:rPr lang="en-HK" altLang="zh-TW" sz="2000" dirty="0"/>
              <a:t>the </a:t>
            </a:r>
            <a:r>
              <a:rPr lang="zh-TW" altLang="en-US" sz="2000" dirty="0"/>
              <a:t>去 </a:t>
            </a:r>
            <a:r>
              <a:rPr lang="en-HK" altLang="zh-TW" sz="2000" dirty="0"/>
              <a:t>is N in the first case, because </a:t>
            </a:r>
            <a:r>
              <a:rPr lang="zh-TW" altLang="en-US" sz="2000" dirty="0"/>
              <a:t>想 </a:t>
            </a:r>
            <a:r>
              <a:rPr lang="en-HK" altLang="zh-TW" sz="2000" dirty="0"/>
              <a:t>doesn’t mean necessarily that the subject of </a:t>
            </a:r>
            <a:r>
              <a:rPr lang="zh-TW" altLang="en-US" sz="2000" dirty="0"/>
              <a:t>想 </a:t>
            </a:r>
            <a:r>
              <a:rPr lang="en-HK" altLang="zh-TW" sz="2000" dirty="0"/>
              <a:t>is the same as the subject of </a:t>
            </a:r>
            <a:r>
              <a:rPr lang="zh-TW" altLang="en-US" sz="2000" dirty="0"/>
              <a:t>去</a:t>
            </a:r>
            <a:r>
              <a:rPr lang="en-HK" altLang="zh-TW" sz="2000" dirty="0"/>
              <a:t>. In the second case, we need to go to the following steps.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96090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20B3AA"/>
      </a:accent1>
      <a:accent2>
        <a:srgbClr val="1792D5"/>
      </a:accent2>
      <a:accent3>
        <a:srgbClr val="2954E7"/>
      </a:accent3>
      <a:accent4>
        <a:srgbClr val="4C2CD9"/>
      </a:accent4>
      <a:accent5>
        <a:srgbClr val="9C29E7"/>
      </a:accent5>
      <a:accent6>
        <a:srgbClr val="D517D1"/>
      </a:accent6>
      <a:hlink>
        <a:srgbClr val="BF3F47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707</Words>
  <Application>Microsoft Office PowerPoint</Application>
  <PresentationFormat>Widescreen</PresentationFormat>
  <Paragraphs>47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Franklin Gothic Book</vt:lpstr>
      <vt:lpstr>Franklin Gothic Demi</vt:lpstr>
      <vt:lpstr>Gill Sans MT</vt:lpstr>
      <vt:lpstr>Wingdings 2</vt:lpstr>
      <vt:lpstr>DividendVTI</vt:lpstr>
      <vt:lpstr>Annotating predicates for the Mandarin conversation project</vt:lpstr>
      <vt:lpstr>JSON file</vt:lpstr>
      <vt:lpstr>Translating units</vt:lpstr>
      <vt:lpstr>Translating predicates</vt:lpstr>
      <vt:lpstr>Identifying moods</vt:lpstr>
      <vt:lpstr>Impersonal</vt:lpstr>
      <vt:lpstr>FAlseStart</vt:lpstr>
      <vt:lpstr>General idea of integration annotation</vt:lpstr>
      <vt:lpstr>Integration</vt:lpstr>
      <vt:lpstr>Integration</vt:lpstr>
      <vt:lpstr>Integration</vt:lpstr>
      <vt:lpstr>Integration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Annotating predicates for the Mandarin conversation project</dc:title>
  <dc:creator>Ka Yau Lai</dc:creator>
  <cp:lastModifiedBy>Ka Yau Lai</cp:lastModifiedBy>
  <cp:revision>10</cp:revision>
  <dcterms:created xsi:type="dcterms:W3CDTF">2023-11-03T22:05:29Z</dcterms:created>
  <dcterms:modified xsi:type="dcterms:W3CDTF">2024-04-19T17:16:00Z</dcterms:modified>
</cp:coreProperties>
</file>